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9" r:id="rId4"/>
    <p:sldId id="261" r:id="rId5"/>
  </p:sldIdLst>
  <p:sldSz cx="9144000" cy="6858000" type="screen4x3"/>
  <p:notesSz cx="6797675" cy="992632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2" autoAdjust="0"/>
    <p:restoredTop sz="94689" autoAdjust="0"/>
  </p:normalViewPr>
  <p:slideViewPr>
    <p:cSldViewPr>
      <p:cViewPr varScale="1">
        <p:scale>
          <a:sx n="82" d="100"/>
          <a:sy n="82" d="100"/>
        </p:scale>
        <p:origin x="-1464" y="-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260648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800" dirty="0"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重大行政处罚决定法制审核流程图</a:t>
            </a:r>
            <a:endParaRPr lang="zh-CN" altLang="en-US" sz="2800" dirty="0"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598632" y="1052736"/>
            <a:ext cx="1037264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en-US" sz="1600" dirty="0" smtClean="0"/>
              <a:t>调查终结</a:t>
            </a:r>
            <a:endParaRPr lang="zh-CN" altLang="en-US" sz="1600" dirty="0"/>
          </a:p>
        </p:txBody>
      </p:sp>
      <p:sp>
        <p:nvSpPr>
          <p:cNvPr id="7" name="矩形 6"/>
          <p:cNvSpPr/>
          <p:nvPr/>
        </p:nvSpPr>
        <p:spPr>
          <a:xfrm>
            <a:off x="4110800" y="1052736"/>
            <a:ext cx="1037264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en-US" sz="1600" dirty="0" smtClean="0"/>
              <a:t>合    议</a:t>
            </a:r>
            <a:endParaRPr lang="zh-CN" altLang="en-US" sz="1600" dirty="0"/>
          </a:p>
        </p:txBody>
      </p:sp>
      <p:sp>
        <p:nvSpPr>
          <p:cNvPr id="8" name="矩形 7"/>
          <p:cNvSpPr/>
          <p:nvPr/>
        </p:nvSpPr>
        <p:spPr>
          <a:xfrm>
            <a:off x="7279152" y="1052736"/>
            <a:ext cx="1037264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en-US" sz="1600" dirty="0" smtClean="0"/>
              <a:t>陈述申辩听         证</a:t>
            </a:r>
            <a:endParaRPr lang="zh-CN" altLang="en-US" sz="1600" dirty="0"/>
          </a:p>
        </p:txBody>
      </p:sp>
      <p:sp>
        <p:nvSpPr>
          <p:cNvPr id="9" name="矩形 8"/>
          <p:cNvSpPr/>
          <p:nvPr/>
        </p:nvSpPr>
        <p:spPr>
          <a:xfrm>
            <a:off x="611560" y="1877923"/>
            <a:ext cx="6005816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sz="1600" dirty="0" smtClean="0"/>
              <a:t>        重大</a:t>
            </a:r>
            <a:r>
              <a:rPr lang="zh-CN" altLang="en-US" sz="1600" dirty="0"/>
              <a:t>执法决定拟由县级以上人民政府及其工作部门或者法律、法规授权的组织作出的。承办案件</a:t>
            </a:r>
            <a:r>
              <a:rPr lang="zh-CN" altLang="en-US" sz="1600" dirty="0" smtClean="0"/>
              <a:t>的内设机构或执法科室送</a:t>
            </a:r>
            <a:r>
              <a:rPr lang="zh-CN" altLang="en-US" sz="1600" dirty="0"/>
              <a:t>本部门法制机构进行审核。</a:t>
            </a:r>
            <a:endParaRPr lang="zh-CN" altLang="en-US" sz="1600" dirty="0"/>
          </a:p>
        </p:txBody>
      </p:sp>
      <p:sp>
        <p:nvSpPr>
          <p:cNvPr id="10" name="矩形 9"/>
          <p:cNvSpPr/>
          <p:nvPr/>
        </p:nvSpPr>
        <p:spPr>
          <a:xfrm>
            <a:off x="611560" y="3390091"/>
            <a:ext cx="6005816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sz="1600" dirty="0" smtClean="0"/>
              <a:t>        部门</a:t>
            </a:r>
            <a:r>
              <a:rPr lang="zh-CN" altLang="en-US" sz="1600" dirty="0"/>
              <a:t>法制工作机构应当在</a:t>
            </a:r>
            <a:r>
              <a:rPr lang="en-US" altLang="zh-CN" sz="1600" dirty="0"/>
              <a:t>3</a:t>
            </a:r>
            <a:r>
              <a:rPr lang="zh-CN" altLang="en-US" sz="1600" dirty="0"/>
              <a:t>个工作日内进行审核（情况复杂</a:t>
            </a:r>
            <a:r>
              <a:rPr lang="zh-CN" altLang="en-US" sz="1600" dirty="0" smtClean="0"/>
              <a:t>的可</a:t>
            </a:r>
            <a:r>
              <a:rPr lang="zh-CN" altLang="en-US" sz="1600" dirty="0"/>
              <a:t>延长</a:t>
            </a:r>
            <a:r>
              <a:rPr lang="en-US" altLang="zh-CN" sz="1600" dirty="0"/>
              <a:t>2</a:t>
            </a:r>
            <a:r>
              <a:rPr lang="zh-CN" altLang="en-US" sz="1600" dirty="0"/>
              <a:t>个工作日；需经复核的，复核时间不超过</a:t>
            </a:r>
            <a:r>
              <a:rPr lang="en-US" altLang="zh-CN" sz="1600" dirty="0"/>
              <a:t>3</a:t>
            </a:r>
            <a:r>
              <a:rPr lang="zh-CN" altLang="en-US" sz="1600" dirty="0"/>
              <a:t>个工作日），并制作法制审核意见书。</a:t>
            </a:r>
            <a:endParaRPr lang="zh-CN" altLang="en-US" sz="1600" dirty="0"/>
          </a:p>
        </p:txBody>
      </p:sp>
      <p:sp>
        <p:nvSpPr>
          <p:cNvPr id="12" name="矩形 11"/>
          <p:cNvSpPr/>
          <p:nvPr/>
        </p:nvSpPr>
        <p:spPr>
          <a:xfrm>
            <a:off x="611560" y="4799991"/>
            <a:ext cx="1656184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sz="1600" dirty="0"/>
              <a:t> </a:t>
            </a:r>
            <a:r>
              <a:rPr lang="zh-CN" altLang="en-US" sz="1600" dirty="0" smtClean="0"/>
              <a:t>        审核</a:t>
            </a:r>
            <a:r>
              <a:rPr lang="zh-CN" altLang="en-US" sz="1600" dirty="0"/>
              <a:t>通过的，由承办部门开展集体讨论、办理处罚</a:t>
            </a:r>
            <a:r>
              <a:rPr lang="zh-CN" altLang="en-US" sz="1600" dirty="0" smtClean="0"/>
              <a:t>审批手续。</a:t>
            </a:r>
            <a:endParaRPr lang="zh-CN" altLang="en-US" sz="1600" dirty="0"/>
          </a:p>
        </p:txBody>
      </p:sp>
      <p:sp>
        <p:nvSpPr>
          <p:cNvPr id="13" name="矩形 12"/>
          <p:cNvSpPr/>
          <p:nvPr/>
        </p:nvSpPr>
        <p:spPr>
          <a:xfrm>
            <a:off x="2483768" y="4797152"/>
            <a:ext cx="1666674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sz="1600" dirty="0" smtClean="0"/>
              <a:t>        经</a:t>
            </a:r>
            <a:r>
              <a:rPr lang="zh-CN" altLang="en-US" sz="1600" dirty="0"/>
              <a:t>审核认为超越本机关执法权限的，移送有权机关处理。</a:t>
            </a:r>
            <a:endParaRPr lang="zh-CN" altLang="en-US" sz="1600" dirty="0"/>
          </a:p>
        </p:txBody>
      </p:sp>
      <p:sp>
        <p:nvSpPr>
          <p:cNvPr id="14" name="矩形 13"/>
          <p:cNvSpPr/>
          <p:nvPr/>
        </p:nvSpPr>
        <p:spPr>
          <a:xfrm>
            <a:off x="4427984" y="4799990"/>
            <a:ext cx="2144280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sz="1600" dirty="0"/>
              <a:t> </a:t>
            </a:r>
            <a:r>
              <a:rPr lang="zh-CN" altLang="en-US" sz="1600" dirty="0" smtClean="0"/>
              <a:t>       审核</a:t>
            </a:r>
            <a:r>
              <a:rPr lang="zh-CN" altLang="en-US" sz="1600" dirty="0"/>
              <a:t>未通过的</a:t>
            </a:r>
            <a:r>
              <a:rPr lang="zh-CN" altLang="en-US" sz="1600" dirty="0" smtClean="0"/>
              <a:t>，补充</a:t>
            </a:r>
            <a:r>
              <a:rPr lang="zh-CN" altLang="en-US" sz="1600" dirty="0"/>
              <a:t>相关材料或调查后经主管领导审批可提交法制机构复核</a:t>
            </a:r>
            <a:r>
              <a:rPr lang="zh-CN" altLang="en-US" sz="1600" dirty="0" smtClean="0"/>
              <a:t>。</a:t>
            </a:r>
            <a:endParaRPr lang="en-US" altLang="zh-CN" sz="1600" dirty="0" smtClean="0"/>
          </a:p>
        </p:txBody>
      </p:sp>
      <p:sp>
        <p:nvSpPr>
          <p:cNvPr id="15" name="矩形 14"/>
          <p:cNvSpPr/>
          <p:nvPr/>
        </p:nvSpPr>
        <p:spPr>
          <a:xfrm>
            <a:off x="7092280" y="4077072"/>
            <a:ext cx="1440160" cy="18158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sz="1600" dirty="0"/>
              <a:t>  </a:t>
            </a:r>
            <a:r>
              <a:rPr lang="zh-CN" altLang="en-US" sz="1600" dirty="0" smtClean="0"/>
              <a:t>       对</a:t>
            </a:r>
            <a:r>
              <a:rPr lang="zh-CN" altLang="en-US" sz="1600" dirty="0"/>
              <a:t>复核意见有异议的，应当自收到复核意见之日起</a:t>
            </a:r>
            <a:r>
              <a:rPr lang="en-US" altLang="zh-CN" sz="1600" dirty="0"/>
              <a:t>2</a:t>
            </a:r>
            <a:r>
              <a:rPr lang="zh-CN" altLang="en-US" sz="1600" dirty="0"/>
              <a:t>个工作日内提请本机关集体讨论决定。</a:t>
            </a:r>
            <a:endParaRPr lang="zh-CN" altLang="en-US" sz="1600" dirty="0"/>
          </a:p>
        </p:txBody>
      </p:sp>
      <p:sp>
        <p:nvSpPr>
          <p:cNvPr id="16" name="矩形 15"/>
          <p:cNvSpPr/>
          <p:nvPr/>
        </p:nvSpPr>
        <p:spPr>
          <a:xfrm>
            <a:off x="7092280" y="2249577"/>
            <a:ext cx="1440160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sz="1600" dirty="0"/>
              <a:t>   </a:t>
            </a:r>
            <a:r>
              <a:rPr lang="zh-CN" altLang="en-US" sz="1600" dirty="0" smtClean="0"/>
              <a:t>      重大</a:t>
            </a:r>
            <a:r>
              <a:rPr lang="zh-CN" altLang="en-US" sz="1600" dirty="0"/>
              <a:t>执法决定未经法制</a:t>
            </a:r>
            <a:r>
              <a:rPr lang="zh-CN" altLang="en-US" sz="1600" dirty="0" smtClean="0"/>
              <a:t>审核的</a:t>
            </a:r>
            <a:r>
              <a:rPr lang="zh-CN" altLang="en-US" sz="1600" dirty="0"/>
              <a:t>，行政执法机关不得作出执法决定。</a:t>
            </a:r>
            <a:endParaRPr lang="zh-CN" altLang="en-US" sz="1600" dirty="0"/>
          </a:p>
        </p:txBody>
      </p:sp>
      <p:sp>
        <p:nvSpPr>
          <p:cNvPr id="17" name="矩形 16"/>
          <p:cNvSpPr/>
          <p:nvPr/>
        </p:nvSpPr>
        <p:spPr>
          <a:xfrm>
            <a:off x="5694976" y="1052736"/>
            <a:ext cx="1037264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en-US" sz="1600" dirty="0" smtClean="0"/>
              <a:t>告    知</a:t>
            </a:r>
            <a:endParaRPr lang="zh-CN" altLang="en-US" sz="1600" dirty="0"/>
          </a:p>
        </p:txBody>
      </p:sp>
      <p:sp>
        <p:nvSpPr>
          <p:cNvPr id="18" name="矩形 17"/>
          <p:cNvSpPr/>
          <p:nvPr/>
        </p:nvSpPr>
        <p:spPr>
          <a:xfrm>
            <a:off x="611560" y="1052736"/>
            <a:ext cx="1512168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en-US" sz="1600" dirty="0" smtClean="0"/>
              <a:t>受 理或者立案</a:t>
            </a:r>
            <a:endParaRPr lang="zh-CN" altLang="en-US" sz="1600" dirty="0"/>
          </a:p>
        </p:txBody>
      </p:sp>
      <p:cxnSp>
        <p:nvCxnSpPr>
          <p:cNvPr id="20" name="直接箭头连接符 19"/>
          <p:cNvCxnSpPr>
            <a:stCxn id="18" idx="3"/>
            <a:endCxn id="6" idx="1"/>
          </p:cNvCxnSpPr>
          <p:nvPr/>
        </p:nvCxnSpPr>
        <p:spPr>
          <a:xfrm>
            <a:off x="2123728" y="1222013"/>
            <a:ext cx="47490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>
            <a:stCxn id="6" idx="3"/>
            <a:endCxn id="7" idx="1"/>
          </p:cNvCxnSpPr>
          <p:nvPr/>
        </p:nvCxnSpPr>
        <p:spPr>
          <a:xfrm>
            <a:off x="3635896" y="1222013"/>
            <a:ext cx="47490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>
            <a:stCxn id="7" idx="3"/>
            <a:endCxn id="17" idx="1"/>
          </p:cNvCxnSpPr>
          <p:nvPr/>
        </p:nvCxnSpPr>
        <p:spPr>
          <a:xfrm>
            <a:off x="5148064" y="1222013"/>
            <a:ext cx="54691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箭头连接符 22"/>
          <p:cNvCxnSpPr>
            <a:stCxn id="17" idx="3"/>
          </p:cNvCxnSpPr>
          <p:nvPr/>
        </p:nvCxnSpPr>
        <p:spPr>
          <a:xfrm flipV="1">
            <a:off x="6732240" y="1211308"/>
            <a:ext cx="546912" cy="10705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组合 37"/>
          <p:cNvGrpSpPr/>
          <p:nvPr/>
        </p:nvGrpSpPr>
        <p:grpSpPr>
          <a:xfrm>
            <a:off x="6617376" y="1637511"/>
            <a:ext cx="1266992" cy="423337"/>
            <a:chOff x="6617376" y="1637511"/>
            <a:chExt cx="1194984" cy="279321"/>
          </a:xfrm>
        </p:grpSpPr>
        <p:cxnSp>
          <p:nvCxnSpPr>
            <p:cNvPr id="28" name="直接连接符 27"/>
            <p:cNvCxnSpPr/>
            <p:nvPr/>
          </p:nvCxnSpPr>
          <p:spPr>
            <a:xfrm>
              <a:off x="7807930" y="1637511"/>
              <a:ext cx="0" cy="276921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接箭头连接符 30"/>
            <p:cNvCxnSpPr/>
            <p:nvPr/>
          </p:nvCxnSpPr>
          <p:spPr>
            <a:xfrm flipH="1" flipV="1">
              <a:off x="6617376" y="1916831"/>
              <a:ext cx="1194984" cy="1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9" name="直接箭头连接符 38"/>
          <p:cNvCxnSpPr/>
          <p:nvPr/>
        </p:nvCxnSpPr>
        <p:spPr>
          <a:xfrm>
            <a:off x="6608428" y="2564904"/>
            <a:ext cx="483852" cy="1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箭头连接符 40"/>
          <p:cNvCxnSpPr>
            <a:stCxn id="9" idx="2"/>
            <a:endCxn id="10" idx="0"/>
          </p:cNvCxnSpPr>
          <p:nvPr/>
        </p:nvCxnSpPr>
        <p:spPr>
          <a:xfrm>
            <a:off x="3614468" y="2708920"/>
            <a:ext cx="0" cy="68117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箭头连接符 43"/>
          <p:cNvCxnSpPr/>
          <p:nvPr/>
        </p:nvCxnSpPr>
        <p:spPr>
          <a:xfrm>
            <a:off x="1475656" y="4221088"/>
            <a:ext cx="0" cy="58522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箭头连接符 44"/>
          <p:cNvCxnSpPr/>
          <p:nvPr/>
        </p:nvCxnSpPr>
        <p:spPr>
          <a:xfrm flipH="1">
            <a:off x="3345780" y="4221088"/>
            <a:ext cx="2084" cy="58510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箭头连接符 45"/>
          <p:cNvCxnSpPr/>
          <p:nvPr/>
        </p:nvCxnSpPr>
        <p:spPr>
          <a:xfrm>
            <a:off x="5481602" y="4221088"/>
            <a:ext cx="214" cy="58497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箭头连接符 46"/>
          <p:cNvCxnSpPr/>
          <p:nvPr/>
        </p:nvCxnSpPr>
        <p:spPr>
          <a:xfrm>
            <a:off x="6603464" y="5589240"/>
            <a:ext cx="483852" cy="1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连接符 50"/>
          <p:cNvCxnSpPr/>
          <p:nvPr/>
        </p:nvCxnSpPr>
        <p:spPr>
          <a:xfrm>
            <a:off x="6948264" y="3789040"/>
            <a:ext cx="0" cy="144016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箭头连接符 51"/>
          <p:cNvCxnSpPr/>
          <p:nvPr/>
        </p:nvCxnSpPr>
        <p:spPr>
          <a:xfrm flipH="1">
            <a:off x="6617376" y="3789040"/>
            <a:ext cx="330888" cy="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连接符 56"/>
          <p:cNvCxnSpPr/>
          <p:nvPr/>
        </p:nvCxnSpPr>
        <p:spPr>
          <a:xfrm flipH="1">
            <a:off x="6617376" y="5229201"/>
            <a:ext cx="330888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260648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800" dirty="0"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重大</a:t>
            </a:r>
            <a:r>
              <a:rPr lang="zh-CN" altLang="en-US" sz="2800" dirty="0" smtClean="0"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行政许可决定</a:t>
            </a:r>
            <a:r>
              <a:rPr lang="zh-CN" altLang="en-US" sz="2800" dirty="0"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法制审核流程图</a:t>
            </a:r>
            <a:endParaRPr lang="zh-CN" altLang="en-US" sz="2800" dirty="0"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662528" y="1052736"/>
            <a:ext cx="837770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en-US" sz="1600" dirty="0" smtClean="0"/>
              <a:t>受    理</a:t>
            </a:r>
            <a:endParaRPr lang="zh-CN" altLang="en-US" sz="1600" dirty="0"/>
          </a:p>
        </p:txBody>
      </p:sp>
      <p:sp>
        <p:nvSpPr>
          <p:cNvPr id="6" name="矩形 5"/>
          <p:cNvSpPr/>
          <p:nvPr/>
        </p:nvSpPr>
        <p:spPr>
          <a:xfrm>
            <a:off x="2751428" y="1052736"/>
            <a:ext cx="1244508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en-US" sz="1600" dirty="0" smtClean="0"/>
              <a:t>审查或踏查</a:t>
            </a:r>
            <a:endParaRPr lang="zh-CN" altLang="en-US" sz="1600" dirty="0"/>
          </a:p>
        </p:txBody>
      </p:sp>
      <p:sp>
        <p:nvSpPr>
          <p:cNvPr id="7" name="矩形 6"/>
          <p:cNvSpPr/>
          <p:nvPr/>
        </p:nvSpPr>
        <p:spPr>
          <a:xfrm>
            <a:off x="5329404" y="1052736"/>
            <a:ext cx="821240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en-US" sz="1600" dirty="0"/>
              <a:t>告    知</a:t>
            </a:r>
            <a:endParaRPr lang="zh-CN" altLang="en-US" sz="1600" dirty="0"/>
          </a:p>
        </p:txBody>
      </p:sp>
      <p:sp>
        <p:nvSpPr>
          <p:cNvPr id="9" name="矩形 8"/>
          <p:cNvSpPr/>
          <p:nvPr/>
        </p:nvSpPr>
        <p:spPr>
          <a:xfrm>
            <a:off x="642910" y="1700808"/>
            <a:ext cx="5974466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sz="1600" dirty="0" smtClean="0"/>
              <a:t>        重大许可决定拟由行政执法主体作出的，承办机构</a:t>
            </a:r>
            <a:r>
              <a:rPr lang="zh-CN" altLang="en-US" sz="1600" dirty="0"/>
              <a:t>送本</a:t>
            </a:r>
            <a:r>
              <a:rPr lang="zh-CN" altLang="en-US" sz="1600" dirty="0" smtClean="0"/>
              <a:t>部门或本组织法制</a:t>
            </a:r>
            <a:r>
              <a:rPr lang="zh-CN" altLang="en-US" sz="1600" dirty="0"/>
              <a:t>机构进行审核。</a:t>
            </a:r>
            <a:endParaRPr lang="zh-CN" altLang="en-US" sz="1600" dirty="0"/>
          </a:p>
        </p:txBody>
      </p:sp>
      <p:sp>
        <p:nvSpPr>
          <p:cNvPr id="10" name="矩形 9"/>
          <p:cNvSpPr/>
          <p:nvPr/>
        </p:nvSpPr>
        <p:spPr>
          <a:xfrm>
            <a:off x="642910" y="2500306"/>
            <a:ext cx="6005816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sz="1600" dirty="0" smtClean="0"/>
              <a:t>        部门</a:t>
            </a:r>
            <a:r>
              <a:rPr lang="zh-CN" altLang="en-US" sz="1600" dirty="0"/>
              <a:t>法制</a:t>
            </a:r>
            <a:r>
              <a:rPr lang="zh-CN" altLang="en-US" sz="1600" dirty="0" smtClean="0"/>
              <a:t>工作机构或本组织应当</a:t>
            </a:r>
            <a:r>
              <a:rPr lang="zh-CN" altLang="en-US" sz="1600" dirty="0"/>
              <a:t>在</a:t>
            </a:r>
            <a:r>
              <a:rPr lang="en-US" altLang="zh-CN" sz="1600" dirty="0"/>
              <a:t>3</a:t>
            </a:r>
            <a:r>
              <a:rPr lang="zh-CN" altLang="en-US" sz="1600" dirty="0"/>
              <a:t>个工作日内进行审核（情况复杂</a:t>
            </a:r>
            <a:r>
              <a:rPr lang="zh-CN" altLang="en-US" sz="1600" dirty="0" smtClean="0"/>
              <a:t>的可</a:t>
            </a:r>
            <a:r>
              <a:rPr lang="zh-CN" altLang="en-US" sz="1600" dirty="0"/>
              <a:t>延长</a:t>
            </a:r>
            <a:r>
              <a:rPr lang="en-US" altLang="zh-CN" sz="1600" dirty="0"/>
              <a:t>2</a:t>
            </a:r>
            <a:r>
              <a:rPr lang="zh-CN" altLang="en-US" sz="1600" dirty="0"/>
              <a:t>个工作日；需经复核的，复核时间不超过</a:t>
            </a:r>
            <a:r>
              <a:rPr lang="en-US" altLang="zh-CN" sz="1600" dirty="0"/>
              <a:t>3</a:t>
            </a:r>
            <a:r>
              <a:rPr lang="zh-CN" altLang="en-US" sz="1600" dirty="0"/>
              <a:t>个工作日），并制作法制审核意见书。</a:t>
            </a:r>
            <a:endParaRPr lang="zh-CN" altLang="en-US" sz="1600" dirty="0"/>
          </a:p>
        </p:txBody>
      </p:sp>
      <p:sp>
        <p:nvSpPr>
          <p:cNvPr id="12" name="矩形 11"/>
          <p:cNvSpPr/>
          <p:nvPr/>
        </p:nvSpPr>
        <p:spPr>
          <a:xfrm>
            <a:off x="714348" y="3567886"/>
            <a:ext cx="1411008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sz="1600" dirty="0"/>
              <a:t> </a:t>
            </a:r>
            <a:r>
              <a:rPr lang="zh-CN" altLang="en-US" sz="1600" dirty="0" smtClean="0"/>
              <a:t>        审核</a:t>
            </a:r>
            <a:r>
              <a:rPr lang="zh-CN" altLang="en-US" sz="1600" dirty="0"/>
              <a:t>通过的，由承办部门开展集体讨论、</a:t>
            </a:r>
            <a:r>
              <a:rPr lang="zh-CN" altLang="en-US" sz="1600" dirty="0" smtClean="0"/>
              <a:t>办理许可审批</a:t>
            </a:r>
            <a:r>
              <a:rPr lang="zh-CN" altLang="en-US" sz="1600" dirty="0"/>
              <a:t>。</a:t>
            </a:r>
            <a:endParaRPr lang="zh-CN" altLang="en-US" sz="1600" dirty="0"/>
          </a:p>
        </p:txBody>
      </p:sp>
      <p:sp>
        <p:nvSpPr>
          <p:cNvPr id="13" name="矩形 12"/>
          <p:cNvSpPr/>
          <p:nvPr/>
        </p:nvSpPr>
        <p:spPr>
          <a:xfrm>
            <a:off x="2500298" y="3567886"/>
            <a:ext cx="1440160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sz="1600" dirty="0" smtClean="0"/>
              <a:t>        经</a:t>
            </a:r>
            <a:r>
              <a:rPr lang="zh-CN" altLang="en-US" sz="1600" dirty="0"/>
              <a:t>审核认为超越本机关执法权限的，移送有权机关处理。</a:t>
            </a:r>
            <a:endParaRPr lang="zh-CN" altLang="en-US" sz="1600" dirty="0"/>
          </a:p>
        </p:txBody>
      </p:sp>
      <p:sp>
        <p:nvSpPr>
          <p:cNvPr id="14" name="矩形 13"/>
          <p:cNvSpPr/>
          <p:nvPr/>
        </p:nvSpPr>
        <p:spPr>
          <a:xfrm>
            <a:off x="4357686" y="3567886"/>
            <a:ext cx="2232248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sz="1600" dirty="0"/>
              <a:t> </a:t>
            </a:r>
            <a:r>
              <a:rPr lang="zh-CN" altLang="en-US" sz="1600" dirty="0" smtClean="0"/>
              <a:t>       审核</a:t>
            </a:r>
            <a:r>
              <a:rPr lang="zh-CN" altLang="en-US" sz="1600" dirty="0"/>
              <a:t>未通过的，不得作出</a:t>
            </a:r>
            <a:r>
              <a:rPr lang="zh-CN" altLang="en-US" sz="1600" dirty="0" smtClean="0"/>
              <a:t>重大行政许可决定</a:t>
            </a:r>
            <a:r>
              <a:rPr lang="zh-CN" altLang="en-US" sz="1600" dirty="0"/>
              <a:t>。补充相关材料或调查后经主管领导审批可提交法制机构复核。</a:t>
            </a:r>
            <a:endParaRPr lang="zh-CN" altLang="en-US" sz="1600" dirty="0"/>
          </a:p>
        </p:txBody>
      </p:sp>
      <p:sp>
        <p:nvSpPr>
          <p:cNvPr id="15" name="矩形 14"/>
          <p:cNvSpPr/>
          <p:nvPr/>
        </p:nvSpPr>
        <p:spPr>
          <a:xfrm>
            <a:off x="7092280" y="4205406"/>
            <a:ext cx="1440160" cy="18158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sz="1600" dirty="0"/>
              <a:t>  </a:t>
            </a:r>
            <a:r>
              <a:rPr lang="zh-CN" altLang="en-US" sz="1600" dirty="0" smtClean="0"/>
              <a:t>       对</a:t>
            </a:r>
            <a:r>
              <a:rPr lang="zh-CN" altLang="en-US" sz="1600" dirty="0"/>
              <a:t>复核意见有异议的，应当自收到复核意见之日起</a:t>
            </a:r>
            <a:r>
              <a:rPr lang="en-US" altLang="zh-CN" sz="1600" dirty="0"/>
              <a:t>2</a:t>
            </a:r>
            <a:r>
              <a:rPr lang="zh-CN" altLang="en-US" sz="1600" dirty="0"/>
              <a:t>个工作日内提请本机关集体讨论决定。</a:t>
            </a:r>
            <a:endParaRPr lang="zh-CN" altLang="en-US" sz="1600" dirty="0"/>
          </a:p>
        </p:txBody>
      </p:sp>
      <p:sp>
        <p:nvSpPr>
          <p:cNvPr id="16" name="矩形 15"/>
          <p:cNvSpPr/>
          <p:nvPr/>
        </p:nvSpPr>
        <p:spPr>
          <a:xfrm>
            <a:off x="7092280" y="2060848"/>
            <a:ext cx="1440160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sz="1600" dirty="0"/>
              <a:t>   </a:t>
            </a:r>
            <a:r>
              <a:rPr lang="zh-CN" altLang="en-US" sz="1600" dirty="0" smtClean="0"/>
              <a:t>      重大行政许可决定</a:t>
            </a:r>
            <a:r>
              <a:rPr lang="zh-CN" altLang="en-US" sz="1600" dirty="0"/>
              <a:t>未经法制</a:t>
            </a:r>
            <a:r>
              <a:rPr lang="zh-CN" altLang="en-US" sz="1600" dirty="0" smtClean="0"/>
              <a:t>审核，行政机关</a:t>
            </a:r>
            <a:r>
              <a:rPr lang="zh-CN" altLang="en-US" sz="1600" dirty="0"/>
              <a:t>不得</a:t>
            </a:r>
            <a:r>
              <a:rPr lang="zh-CN" altLang="en-US" sz="1600" dirty="0" smtClean="0"/>
              <a:t>作出许可决定</a:t>
            </a:r>
            <a:r>
              <a:rPr lang="zh-CN" altLang="en-US" sz="1600" dirty="0"/>
              <a:t>。</a:t>
            </a:r>
            <a:endParaRPr lang="zh-CN" altLang="en-US" sz="1600" dirty="0"/>
          </a:p>
        </p:txBody>
      </p:sp>
      <p:sp>
        <p:nvSpPr>
          <p:cNvPr id="18" name="矩形 17"/>
          <p:cNvSpPr/>
          <p:nvPr/>
        </p:nvSpPr>
        <p:spPr>
          <a:xfrm>
            <a:off x="611560" y="1052736"/>
            <a:ext cx="808292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en-US" sz="1600" dirty="0" smtClean="0"/>
              <a:t>申    请</a:t>
            </a:r>
            <a:endParaRPr lang="zh-CN" altLang="en-US" sz="1600" dirty="0"/>
          </a:p>
        </p:txBody>
      </p:sp>
      <p:cxnSp>
        <p:nvCxnSpPr>
          <p:cNvPr id="19" name="直接箭头连接符 18"/>
          <p:cNvCxnSpPr>
            <a:stCxn id="18" idx="3"/>
            <a:endCxn id="5" idx="1"/>
          </p:cNvCxnSpPr>
          <p:nvPr/>
        </p:nvCxnSpPr>
        <p:spPr>
          <a:xfrm>
            <a:off x="1419852" y="1222013"/>
            <a:ext cx="242676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>
            <a:stCxn id="5" idx="3"/>
            <a:endCxn id="6" idx="1"/>
          </p:cNvCxnSpPr>
          <p:nvPr/>
        </p:nvCxnSpPr>
        <p:spPr>
          <a:xfrm>
            <a:off x="2500298" y="1222013"/>
            <a:ext cx="25113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>
            <a:stCxn id="6" idx="3"/>
            <a:endCxn id="49" idx="1"/>
          </p:cNvCxnSpPr>
          <p:nvPr/>
        </p:nvCxnSpPr>
        <p:spPr>
          <a:xfrm>
            <a:off x="3995936" y="1222013"/>
            <a:ext cx="238518" cy="59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组合 37"/>
          <p:cNvGrpSpPr/>
          <p:nvPr/>
        </p:nvGrpSpPr>
        <p:grpSpPr>
          <a:xfrm>
            <a:off x="6617376" y="1391291"/>
            <a:ext cx="1194984" cy="453533"/>
            <a:chOff x="6617376" y="1637511"/>
            <a:chExt cx="1194984" cy="279321"/>
          </a:xfrm>
        </p:grpSpPr>
        <p:cxnSp>
          <p:nvCxnSpPr>
            <p:cNvPr id="28" name="直接连接符 27"/>
            <p:cNvCxnSpPr/>
            <p:nvPr/>
          </p:nvCxnSpPr>
          <p:spPr>
            <a:xfrm>
              <a:off x="7807930" y="1637511"/>
              <a:ext cx="0" cy="276921"/>
            </a:xfrm>
            <a:prstGeom prst="line">
              <a:avLst/>
            </a:prstGeom>
            <a:ln w="19050"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直接箭头连接符 30"/>
            <p:cNvCxnSpPr/>
            <p:nvPr/>
          </p:nvCxnSpPr>
          <p:spPr>
            <a:xfrm flipH="1" flipV="1">
              <a:off x="6617376" y="1916831"/>
              <a:ext cx="1194984" cy="1"/>
            </a:xfrm>
            <a:prstGeom prst="straightConnector1">
              <a:avLst/>
            </a:prstGeom>
            <a:ln w="19050">
              <a:prstDash val="sysDash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9" name="直接箭头连接符 38"/>
          <p:cNvCxnSpPr/>
          <p:nvPr/>
        </p:nvCxnSpPr>
        <p:spPr>
          <a:xfrm>
            <a:off x="6608428" y="2132856"/>
            <a:ext cx="483852" cy="1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箭头连接符 40"/>
          <p:cNvCxnSpPr>
            <a:stCxn id="9" idx="2"/>
          </p:cNvCxnSpPr>
          <p:nvPr/>
        </p:nvCxnSpPr>
        <p:spPr>
          <a:xfrm>
            <a:off x="3630143" y="2285583"/>
            <a:ext cx="5753" cy="21472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箭头连接符 46"/>
          <p:cNvCxnSpPr/>
          <p:nvPr/>
        </p:nvCxnSpPr>
        <p:spPr>
          <a:xfrm>
            <a:off x="6603464" y="4509120"/>
            <a:ext cx="483852" cy="1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连接符 50"/>
          <p:cNvCxnSpPr/>
          <p:nvPr/>
        </p:nvCxnSpPr>
        <p:spPr>
          <a:xfrm>
            <a:off x="6948264" y="2915805"/>
            <a:ext cx="0" cy="1017251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箭头连接符 51"/>
          <p:cNvCxnSpPr>
            <a:endCxn id="10" idx="3"/>
          </p:cNvCxnSpPr>
          <p:nvPr/>
        </p:nvCxnSpPr>
        <p:spPr>
          <a:xfrm flipH="1">
            <a:off x="6648726" y="2915805"/>
            <a:ext cx="330888" cy="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连接符 56"/>
          <p:cNvCxnSpPr/>
          <p:nvPr/>
        </p:nvCxnSpPr>
        <p:spPr>
          <a:xfrm flipH="1">
            <a:off x="6617376" y="3933056"/>
            <a:ext cx="330888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箭头连接符 36"/>
          <p:cNvCxnSpPr>
            <a:stCxn id="7" idx="3"/>
            <a:endCxn id="40" idx="1"/>
          </p:cNvCxnSpPr>
          <p:nvPr/>
        </p:nvCxnSpPr>
        <p:spPr>
          <a:xfrm>
            <a:off x="6150644" y="1222013"/>
            <a:ext cx="285828" cy="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矩形 47"/>
          <p:cNvSpPr/>
          <p:nvPr/>
        </p:nvSpPr>
        <p:spPr>
          <a:xfrm>
            <a:off x="714348" y="5085184"/>
            <a:ext cx="5903028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sz="1600" dirty="0" smtClean="0"/>
              <a:t>        由主管机关或部门作出行政许可决定并制发许可证件。</a:t>
            </a:r>
            <a:endParaRPr lang="zh-CN" altLang="en-US" sz="1600" dirty="0"/>
          </a:p>
        </p:txBody>
      </p:sp>
      <p:cxnSp>
        <p:nvCxnSpPr>
          <p:cNvPr id="53" name="直接箭头连接符 52"/>
          <p:cNvCxnSpPr/>
          <p:nvPr/>
        </p:nvCxnSpPr>
        <p:spPr>
          <a:xfrm>
            <a:off x="1461172" y="3331303"/>
            <a:ext cx="0" cy="21602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接箭头连接符 53"/>
          <p:cNvCxnSpPr/>
          <p:nvPr/>
        </p:nvCxnSpPr>
        <p:spPr>
          <a:xfrm>
            <a:off x="3220378" y="3357117"/>
            <a:ext cx="0" cy="23238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接箭头连接符 54"/>
          <p:cNvCxnSpPr/>
          <p:nvPr/>
        </p:nvCxnSpPr>
        <p:spPr>
          <a:xfrm>
            <a:off x="5385682" y="3357117"/>
            <a:ext cx="0" cy="21602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箭头连接符 57"/>
          <p:cNvCxnSpPr>
            <a:stCxn id="12" idx="2"/>
          </p:cNvCxnSpPr>
          <p:nvPr/>
        </p:nvCxnSpPr>
        <p:spPr>
          <a:xfrm>
            <a:off x="1419852" y="4891325"/>
            <a:ext cx="0" cy="226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箭头连接符 58"/>
          <p:cNvCxnSpPr/>
          <p:nvPr/>
        </p:nvCxnSpPr>
        <p:spPr>
          <a:xfrm flipH="1">
            <a:off x="6628864" y="5301208"/>
            <a:ext cx="437572" cy="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矩形 44"/>
          <p:cNvSpPr/>
          <p:nvPr/>
        </p:nvSpPr>
        <p:spPr>
          <a:xfrm>
            <a:off x="714348" y="5661248"/>
            <a:ext cx="5914516" cy="338554"/>
          </a:xfrm>
          <a:prstGeom prst="rect">
            <a:avLst/>
          </a:prstGeom>
          <a:ln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en-US" sz="1600" dirty="0" smtClean="0"/>
              <a:t>延续或者不予延续法制审核参照执行。</a:t>
            </a:r>
            <a:endParaRPr lang="zh-CN" altLang="en-US" sz="1600" dirty="0"/>
          </a:p>
        </p:txBody>
      </p:sp>
      <p:sp>
        <p:nvSpPr>
          <p:cNvPr id="40" name="矩形 39"/>
          <p:cNvSpPr/>
          <p:nvPr/>
        </p:nvSpPr>
        <p:spPr>
          <a:xfrm>
            <a:off x="6436472" y="1052736"/>
            <a:ext cx="2095968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en-US" sz="1600" dirty="0" smtClean="0"/>
              <a:t>陈述、申辩、听证</a:t>
            </a:r>
            <a:endParaRPr lang="zh-CN" altLang="en-US" sz="1600" dirty="0"/>
          </a:p>
        </p:txBody>
      </p:sp>
      <p:cxnSp>
        <p:nvCxnSpPr>
          <p:cNvPr id="44" name="直接箭头连接符 43"/>
          <p:cNvCxnSpPr/>
          <p:nvPr/>
        </p:nvCxnSpPr>
        <p:spPr>
          <a:xfrm>
            <a:off x="3345264" y="5423738"/>
            <a:ext cx="0" cy="226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矩形 48"/>
          <p:cNvSpPr/>
          <p:nvPr/>
        </p:nvSpPr>
        <p:spPr>
          <a:xfrm>
            <a:off x="4234454" y="1053331"/>
            <a:ext cx="821240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en-US" sz="1600" dirty="0" smtClean="0"/>
              <a:t>合    议</a:t>
            </a:r>
            <a:endParaRPr lang="zh-CN" altLang="en-US" sz="1600" dirty="0"/>
          </a:p>
        </p:txBody>
      </p:sp>
      <p:cxnSp>
        <p:nvCxnSpPr>
          <p:cNvPr id="56" name="直接箭头连接符 55"/>
          <p:cNvCxnSpPr>
            <a:stCxn id="49" idx="3"/>
            <a:endCxn id="7" idx="1"/>
          </p:cNvCxnSpPr>
          <p:nvPr/>
        </p:nvCxnSpPr>
        <p:spPr>
          <a:xfrm flipV="1">
            <a:off x="5055694" y="1222013"/>
            <a:ext cx="273710" cy="59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260648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800" dirty="0"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重大</a:t>
            </a:r>
            <a:r>
              <a:rPr lang="zh-CN" altLang="en-US" sz="2800" dirty="0" smtClean="0"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行政检查决定</a:t>
            </a:r>
            <a:r>
              <a:rPr lang="zh-CN" altLang="en-US" sz="2800" dirty="0"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法制审核流程图</a:t>
            </a:r>
            <a:endParaRPr lang="zh-CN" altLang="en-US" sz="2800" dirty="0"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896654" y="2636984"/>
            <a:ext cx="7275746" cy="64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zh-CN" altLang="en-US" sz="1600" dirty="0" smtClean="0"/>
              <a:t>　　拟作出重大行政检查决定的，由承办机构</a:t>
            </a:r>
            <a:r>
              <a:rPr lang="zh-CN" altLang="en-US" sz="1600" dirty="0"/>
              <a:t>送本部门法制机构</a:t>
            </a:r>
            <a:r>
              <a:rPr lang="zh-CN" altLang="en-US" sz="1600" dirty="0" smtClean="0"/>
              <a:t>进行法制审核</a:t>
            </a:r>
            <a:r>
              <a:rPr lang="zh-CN" altLang="en-US" sz="1600" dirty="0"/>
              <a:t>。</a:t>
            </a:r>
            <a:endParaRPr lang="zh-CN" altLang="en-US" sz="1600" dirty="0"/>
          </a:p>
        </p:txBody>
      </p:sp>
      <p:sp>
        <p:nvSpPr>
          <p:cNvPr id="37" name="矩形 36"/>
          <p:cNvSpPr/>
          <p:nvPr/>
        </p:nvSpPr>
        <p:spPr>
          <a:xfrm>
            <a:off x="899592" y="1300372"/>
            <a:ext cx="2064906" cy="64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zh-CN" altLang="en-US" sz="1600" dirty="0" smtClean="0"/>
              <a:t>一</a:t>
            </a:r>
            <a:r>
              <a:rPr lang="zh-CN" altLang="en-US" sz="1600" dirty="0"/>
              <a:t>单两库</a:t>
            </a:r>
            <a:endParaRPr lang="zh-CN" altLang="en-US" sz="1600" dirty="0"/>
          </a:p>
        </p:txBody>
      </p:sp>
      <p:sp>
        <p:nvSpPr>
          <p:cNvPr id="40" name="矩形 39"/>
          <p:cNvSpPr/>
          <p:nvPr/>
        </p:nvSpPr>
        <p:spPr>
          <a:xfrm>
            <a:off x="3513098" y="1300372"/>
            <a:ext cx="2067014" cy="64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zh-CN" altLang="en-US" sz="1600" dirty="0" smtClean="0"/>
              <a:t>双随机一公开</a:t>
            </a:r>
            <a:endParaRPr lang="en-US" altLang="zh-CN" sz="1600" dirty="0" smtClean="0"/>
          </a:p>
          <a:p>
            <a:pPr algn="ctr"/>
            <a:r>
              <a:rPr lang="zh-CN" altLang="en-US" sz="1600" dirty="0" smtClean="0"/>
              <a:t>年度检查计划</a:t>
            </a:r>
            <a:endParaRPr lang="zh-CN" altLang="en-US" sz="1600" dirty="0"/>
          </a:p>
        </p:txBody>
      </p:sp>
      <p:sp>
        <p:nvSpPr>
          <p:cNvPr id="61" name="矩形 60"/>
          <p:cNvSpPr/>
          <p:nvPr/>
        </p:nvSpPr>
        <p:spPr>
          <a:xfrm>
            <a:off x="899592" y="4005136"/>
            <a:ext cx="7272808" cy="64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zh-CN" altLang="en-US" sz="1600" dirty="0" smtClean="0"/>
              <a:t>        部门</a:t>
            </a:r>
            <a:r>
              <a:rPr lang="zh-CN" altLang="en-US" sz="1600" dirty="0"/>
              <a:t>法制工作机构应当在</a:t>
            </a:r>
            <a:r>
              <a:rPr lang="en-US" altLang="zh-CN" sz="1600" dirty="0"/>
              <a:t>3</a:t>
            </a:r>
            <a:r>
              <a:rPr lang="zh-CN" altLang="en-US" sz="1600" dirty="0"/>
              <a:t>个工作日内进行</a:t>
            </a:r>
            <a:r>
              <a:rPr lang="zh-CN" altLang="en-US" sz="1600" dirty="0" smtClean="0"/>
              <a:t>审核，</a:t>
            </a:r>
            <a:r>
              <a:rPr lang="zh-CN" altLang="en-US" sz="1600" dirty="0"/>
              <a:t>并制作法制审核意见书。</a:t>
            </a:r>
            <a:endParaRPr lang="zh-CN" altLang="en-US" sz="1600" dirty="0"/>
          </a:p>
        </p:txBody>
      </p:sp>
      <p:sp>
        <p:nvSpPr>
          <p:cNvPr id="38" name="矩形 37"/>
          <p:cNvSpPr/>
          <p:nvPr/>
        </p:nvSpPr>
        <p:spPr>
          <a:xfrm>
            <a:off x="6105386" y="1267963"/>
            <a:ext cx="2067014" cy="64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zh-CN" altLang="en-US" sz="1600" dirty="0" smtClean="0"/>
              <a:t>检查前随机抽取</a:t>
            </a:r>
            <a:endParaRPr lang="zh-CN" altLang="en-US" sz="1600" dirty="0"/>
          </a:p>
        </p:txBody>
      </p:sp>
      <p:sp>
        <p:nvSpPr>
          <p:cNvPr id="39" name="矩形 38"/>
          <p:cNvSpPr/>
          <p:nvPr/>
        </p:nvSpPr>
        <p:spPr>
          <a:xfrm>
            <a:off x="899592" y="5364504"/>
            <a:ext cx="3096344" cy="64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sz="1600" dirty="0"/>
              <a:t> </a:t>
            </a:r>
            <a:r>
              <a:rPr lang="zh-CN" altLang="en-US" sz="1600" dirty="0" smtClean="0"/>
              <a:t>        审核</a:t>
            </a:r>
            <a:r>
              <a:rPr lang="zh-CN" altLang="en-US" sz="1600" dirty="0"/>
              <a:t>通过的，由承办部门</a:t>
            </a:r>
            <a:r>
              <a:rPr lang="zh-CN" altLang="en-US" sz="1600" dirty="0" smtClean="0"/>
              <a:t>开展行政检查。</a:t>
            </a:r>
            <a:endParaRPr lang="zh-CN" altLang="en-US" sz="1600" dirty="0"/>
          </a:p>
        </p:txBody>
      </p:sp>
      <p:sp>
        <p:nvSpPr>
          <p:cNvPr id="43" name="矩形 42"/>
          <p:cNvSpPr/>
          <p:nvPr/>
        </p:nvSpPr>
        <p:spPr>
          <a:xfrm>
            <a:off x="5065780" y="5364504"/>
            <a:ext cx="3106620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sz="1600" dirty="0"/>
              <a:t> </a:t>
            </a:r>
            <a:r>
              <a:rPr lang="zh-CN" altLang="en-US" sz="1600" dirty="0" smtClean="0"/>
              <a:t>       经审核存在瑕疵的，建议适当调整相关内容。</a:t>
            </a:r>
            <a:endParaRPr lang="en-US" altLang="zh-CN" sz="1600" dirty="0" smtClean="0"/>
          </a:p>
        </p:txBody>
      </p:sp>
      <p:cxnSp>
        <p:nvCxnSpPr>
          <p:cNvPr id="44" name="直接箭头连接符 43"/>
          <p:cNvCxnSpPr/>
          <p:nvPr/>
        </p:nvCxnSpPr>
        <p:spPr>
          <a:xfrm>
            <a:off x="2447764" y="4707271"/>
            <a:ext cx="0" cy="58522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箭头连接符 45"/>
          <p:cNvCxnSpPr/>
          <p:nvPr/>
        </p:nvCxnSpPr>
        <p:spPr>
          <a:xfrm>
            <a:off x="6618876" y="4707271"/>
            <a:ext cx="214" cy="58497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箭头连接符 46"/>
          <p:cNvCxnSpPr/>
          <p:nvPr/>
        </p:nvCxnSpPr>
        <p:spPr>
          <a:xfrm>
            <a:off x="4402589" y="3347904"/>
            <a:ext cx="214" cy="58497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箭头连接符 50"/>
          <p:cNvCxnSpPr/>
          <p:nvPr/>
        </p:nvCxnSpPr>
        <p:spPr>
          <a:xfrm>
            <a:off x="7138893" y="1988840"/>
            <a:ext cx="214" cy="58497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箭头连接符 51"/>
          <p:cNvCxnSpPr/>
          <p:nvPr/>
        </p:nvCxnSpPr>
        <p:spPr>
          <a:xfrm>
            <a:off x="3053146" y="1605147"/>
            <a:ext cx="366726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接箭头连接符 64"/>
          <p:cNvCxnSpPr/>
          <p:nvPr/>
        </p:nvCxnSpPr>
        <p:spPr>
          <a:xfrm>
            <a:off x="5652120" y="1609959"/>
            <a:ext cx="366726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接箭头连接符 65"/>
          <p:cNvCxnSpPr/>
          <p:nvPr/>
        </p:nvCxnSpPr>
        <p:spPr>
          <a:xfrm flipH="1">
            <a:off x="4131038" y="5661248"/>
            <a:ext cx="80100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1003</Words>
  <Application>WPS 演示</Application>
  <PresentationFormat>全屏显示(4:3)</PresentationFormat>
  <Paragraphs>75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方正小标宋简体</vt:lpstr>
      <vt:lpstr>Calibri</vt:lpstr>
      <vt:lpstr>微软雅黑</vt:lpstr>
      <vt:lpstr>Arial Unicode MS</vt:lpstr>
      <vt:lpstr>Office 主题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陈佳</cp:lastModifiedBy>
  <cp:revision>13</cp:revision>
  <cp:lastPrinted>2017-06-15T03:05:00Z</cp:lastPrinted>
  <dcterms:created xsi:type="dcterms:W3CDTF">2017-05-05T09:13:00Z</dcterms:created>
  <dcterms:modified xsi:type="dcterms:W3CDTF">2021-08-18T02:54:14Z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